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embedTrueTypeFonts="1" saveSubsetFonts="1">
  <p:sldMasterIdLst>
    <p:sldMasterId id="2147483996" r:id="rId1"/>
    <p:sldMasterId id="2147483997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434"/>
    <p:restoredTop sz="85360"/>
  </p:normalViewPr>
  <p:slideViewPr>
    <p:cSldViewPr snapToObjects="1">
      <p:cViewPr>
        <p:scale>
          <a:sx n="125" d="100"/>
          <a:sy n="125" d="100"/>
        </p:scale>
        <p:origin x="954" y="1512"/>
      </p:cViewPr>
      <p:guideLst>
        <p:guide orient="horz" pos="2159"/>
        <p:guide pos="2877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notesMaster" Target="notesMasters/notesMaster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3B2EADFF-2D71-4627-9064-C17B128B2A0D}" type="datetime1">
              <a:rPr lang="ko-KR" altLang="en-US"/>
              <a:pPr lvl="0">
                <a:defRPr lang="ko-KR" altLang="en-US"/>
              </a:pPr>
              <a:t>2017-09-13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BDE7B25-0C7A-4518-B1A5-F33A40FB57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–"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–"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b="0" cap="none" dirty="0" smtClean="0"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2017-09-05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2315" y="6490335"/>
            <a:ext cx="1929765" cy="2514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5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85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0.jpe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Relationship Id="rId8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microsoft.com/office/2007/relationships/hdphoto" Target="../embeddings/oleObject1.wdp"  /><Relationship Id="rId4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5403" y="2558415"/>
            <a:ext cx="3672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Final Project</a:t>
            </a:r>
          </a:p>
          <a:p>
            <a:pPr algn="ctr"/>
            <a:r>
              <a:rPr lang="en-US" altLang="ko-KR" sz="4400" dirty="0" err="1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Fooddk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4283710" y="1917065"/>
            <a:ext cx="575945" cy="575945"/>
            <a:chOff x="4283710" y="1917065"/>
            <a:chExt cx="575945" cy="575945"/>
          </a:xfrm>
        </p:grpSpPr>
        <p:sp>
          <p:nvSpPr>
            <p:cNvPr id="53" name="타원 52"/>
            <p:cNvSpPr/>
            <p:nvPr/>
          </p:nvSpPr>
          <p:spPr>
            <a:xfrm>
              <a:off x="4283710" y="1917065"/>
              <a:ext cx="575945" cy="5759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415" y="1978660"/>
              <a:ext cx="471170" cy="47117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336415" y="1978660"/>
              <a:ext cx="471170" cy="471170"/>
              <a:chOff x="4336415" y="1978660"/>
              <a:chExt cx="471170" cy="471170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4572000" y="1978660"/>
                <a:ext cx="0" cy="47117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336415" y="2214245"/>
                <a:ext cx="471170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336415" y="1969135"/>
              <a:ext cx="471170" cy="471170"/>
              <a:chOff x="4336415" y="1969135"/>
              <a:chExt cx="471170" cy="471170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4572000" y="1969135"/>
                <a:ext cx="0" cy="47117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336415" y="2204720"/>
                <a:ext cx="471170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179705" y="188595"/>
            <a:ext cx="8856980" cy="71755"/>
            <a:chOff x="179705" y="188595"/>
            <a:chExt cx="8856980" cy="71755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705" y="188595"/>
              <a:ext cx="88569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705" y="260350"/>
              <a:ext cx="88569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705" y="6597650"/>
            <a:ext cx="8856980" cy="71755"/>
            <a:chOff x="179705" y="6597650"/>
            <a:chExt cx="8856980" cy="7175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705" y="6669405"/>
              <a:ext cx="88569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705" y="6597650"/>
              <a:ext cx="88569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4226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- Main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24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pSp>
        <p:nvGrpSpPr>
          <p:cNvPr id="58" name="그룹 57"/>
          <p:cNvGrpSpPr/>
          <p:nvPr/>
        </p:nvGrpSpPr>
        <p:grpSpPr>
          <a:xfrm>
            <a:off x="1894205" y="1696720"/>
            <a:ext cx="5996305" cy="4439920"/>
            <a:chOff x="1894205" y="1696720"/>
            <a:chExt cx="5996305" cy="4439920"/>
          </a:xfrm>
        </p:grpSpPr>
        <p:pic>
          <p:nvPicPr>
            <p:cNvPr id="55" name="그림 54" descr="C:/Users/STU/AppData/Roaming/PolarisOffice/ETemp/3332_6840888/fImage70735715288145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94205" y="1696720"/>
              <a:ext cx="5996305" cy="4439920"/>
            </a:xfrm>
            <a:prstGeom prst="rect">
              <a:avLst/>
            </a:prstGeom>
            <a:noFill/>
          </p:spPr>
        </p:pic>
        <p:pic>
          <p:nvPicPr>
            <p:cNvPr id="56" name="그림 55" descr="C:/Users/STU/AppData/Roaming/PolarisOffice/ETemp/3332_6840888/fImage9281915873281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4300" y="2779395"/>
              <a:ext cx="2461260" cy="1377950"/>
            </a:xfrm>
            <a:prstGeom prst="rect">
              <a:avLst/>
            </a:prstGeom>
            <a:noFill/>
          </p:spPr>
        </p:pic>
      </p:grpSp>
      <p:sp>
        <p:nvSpPr>
          <p:cNvPr id="57" name="도형 56"/>
          <p:cNvSpPr>
            <a:spLocks/>
          </p:cNvSpPr>
          <p:nvPr/>
        </p:nvSpPr>
        <p:spPr>
          <a:xfrm>
            <a:off x="3884930" y="2796540"/>
            <a:ext cx="2564765" cy="1348105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4226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- Login &amp; Join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77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3332_6840888/fImage220151580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4190" y="1955165"/>
            <a:ext cx="6630670" cy="3950335"/>
          </a:xfrm>
          <a:prstGeom prst="rect">
            <a:avLst/>
          </a:prstGeom>
          <a:noFill/>
        </p:spPr>
      </p:pic>
      <p:grpSp>
        <p:nvGrpSpPr>
          <p:cNvPr id="59" name="그룹 58"/>
          <p:cNvGrpSpPr/>
          <p:nvPr/>
        </p:nvGrpSpPr>
        <p:grpSpPr>
          <a:xfrm>
            <a:off x="1774190" y="1903095"/>
            <a:ext cx="6851650" cy="4002405"/>
            <a:chOff x="1774190" y="1903095"/>
            <a:chExt cx="6851650" cy="4002405"/>
          </a:xfrm>
        </p:grpSpPr>
        <p:pic>
          <p:nvPicPr>
            <p:cNvPr id="56" name="그림 55" descr="C:/Users/STU/AppData/Roaming/PolarisOffice/ETemp/3332_6840888/fImage238731582491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74190" y="1903095"/>
              <a:ext cx="6851650" cy="4002405"/>
            </a:xfrm>
            <a:prstGeom prst="rect">
              <a:avLst/>
            </a:prstGeom>
            <a:noFill/>
          </p:spPr>
        </p:pic>
        <p:sp>
          <p:nvSpPr>
            <p:cNvPr id="57" name="도형 56"/>
            <p:cNvSpPr>
              <a:spLocks/>
            </p:cNvSpPr>
            <p:nvPr/>
          </p:nvSpPr>
          <p:spPr>
            <a:xfrm>
              <a:off x="5361305" y="2628900"/>
              <a:ext cx="3056890" cy="2810510"/>
            </a:xfrm>
            <a:prstGeom prst="rect">
              <a:avLst/>
            </a:pr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도형 57"/>
            <p:cNvSpPr>
              <a:spLocks/>
            </p:cNvSpPr>
            <p:nvPr/>
          </p:nvSpPr>
          <p:spPr>
            <a:xfrm>
              <a:off x="2033269" y="2602865"/>
              <a:ext cx="3056890" cy="1748790"/>
            </a:xfrm>
            <a:prstGeom prst="rect">
              <a:avLst/>
            </a:pr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4226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- Best Review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61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3332_6840888/fImage5462841592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21180" y="1631315"/>
            <a:ext cx="6221730" cy="4592320"/>
          </a:xfrm>
          <a:prstGeom prst="rect">
            <a:avLst/>
          </a:prstGeom>
          <a:noFill/>
        </p:spPr>
      </p:pic>
      <p:grpSp>
        <p:nvGrpSpPr>
          <p:cNvPr id="58" name="그룹 57"/>
          <p:cNvGrpSpPr/>
          <p:nvPr/>
        </p:nvGrpSpPr>
        <p:grpSpPr>
          <a:xfrm>
            <a:off x="1559560" y="2426335"/>
            <a:ext cx="3186430" cy="2171700"/>
            <a:chOff x="1559560" y="2426335"/>
            <a:chExt cx="3186430" cy="2171700"/>
          </a:xfrm>
        </p:grpSpPr>
        <p:pic>
          <p:nvPicPr>
            <p:cNvPr id="56" name="그림 55" descr="C:/Users/STU/AppData/Roaming/PolarisOffice/ETemp/3332_6840888/fImage302315934827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61465" y="2426335"/>
              <a:ext cx="3183890" cy="2171700"/>
            </a:xfrm>
            <a:prstGeom prst="rect">
              <a:avLst/>
            </a:prstGeom>
            <a:noFill/>
          </p:spPr>
        </p:pic>
        <p:sp>
          <p:nvSpPr>
            <p:cNvPr id="57" name="도형 56"/>
            <p:cNvSpPr>
              <a:spLocks/>
            </p:cNvSpPr>
            <p:nvPr/>
          </p:nvSpPr>
          <p:spPr>
            <a:xfrm>
              <a:off x="1559560" y="2459990"/>
              <a:ext cx="3173730" cy="2125980"/>
            </a:xfrm>
            <a:prstGeom prst="rect">
              <a:avLst/>
            </a:pr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9" name="도형 58"/>
          <p:cNvSpPr>
            <a:spLocks/>
          </p:cNvSpPr>
          <p:nvPr/>
        </p:nvSpPr>
        <p:spPr>
          <a:xfrm>
            <a:off x="5947410" y="3289935"/>
            <a:ext cx="1895475" cy="99949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5947410" y="4383405"/>
            <a:ext cx="1895475" cy="99949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4226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Best Review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45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pSp>
        <p:nvGrpSpPr>
          <p:cNvPr id="57" name="그룹 56"/>
          <p:cNvGrpSpPr/>
          <p:nvPr/>
        </p:nvGrpSpPr>
        <p:grpSpPr>
          <a:xfrm>
            <a:off x="2201545" y="1605280"/>
            <a:ext cx="6398260" cy="4300220"/>
            <a:chOff x="2201545" y="1605280"/>
            <a:chExt cx="6398260" cy="4300220"/>
          </a:xfrm>
        </p:grpSpPr>
        <p:pic>
          <p:nvPicPr>
            <p:cNvPr id="55" name="그림 54" descr="C:/Users/STU/AppData/Roaming/PolarisOffice/ETemp/3332_6840888/fImage52736315972391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01545" y="1605280"/>
              <a:ext cx="6398260" cy="4170680"/>
            </a:xfrm>
            <a:prstGeom prst="rect">
              <a:avLst/>
            </a:prstGeom>
            <a:noFill/>
          </p:spPr>
        </p:pic>
        <p:sp>
          <p:nvSpPr>
            <p:cNvPr id="56" name="도형 55"/>
            <p:cNvSpPr>
              <a:spLocks/>
            </p:cNvSpPr>
            <p:nvPr/>
          </p:nvSpPr>
          <p:spPr>
            <a:xfrm>
              <a:off x="2383155" y="5101590"/>
              <a:ext cx="3342005" cy="803910"/>
            </a:xfrm>
            <a:prstGeom prst="rect">
              <a:avLst/>
            </a:pr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20980" y="35179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Pupular Restaurent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618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3332_6840888/fImage471791622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6265" y="1545590"/>
            <a:ext cx="6504940" cy="4770120"/>
          </a:xfrm>
          <a:prstGeom prst="rect">
            <a:avLst/>
          </a:prstGeom>
          <a:noFill/>
        </p:spPr>
      </p:pic>
      <p:pic>
        <p:nvPicPr>
          <p:cNvPr id="56" name="그림 55" descr="C:/Users/STU/AppData/Roaming/PolarisOffice/ETemp/3332_6840888/fImage19981623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9455" y="3609975"/>
            <a:ext cx="4119245" cy="537845"/>
          </a:xfrm>
          <a:prstGeom prst="rect">
            <a:avLst/>
          </a:prstGeom>
          <a:noFill/>
        </p:spPr>
      </p:pic>
      <p:sp>
        <p:nvSpPr>
          <p:cNvPr id="57" name="도형 56"/>
          <p:cNvSpPr>
            <a:spLocks/>
          </p:cNvSpPr>
          <p:nvPr/>
        </p:nvSpPr>
        <p:spPr>
          <a:xfrm>
            <a:off x="2005965" y="3612515"/>
            <a:ext cx="4225290" cy="54483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20980" y="35179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Pupular Restaurent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659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8" name="그림 57" descr="C:/Users/STU/AppData/Roaming/PolarisOffice/ETemp/3332_6840888/fImage5115831660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7900" y="1555115"/>
            <a:ext cx="5520055" cy="4794250"/>
          </a:xfrm>
          <a:prstGeom prst="rect">
            <a:avLst/>
          </a:prstGeom>
          <a:noFill/>
        </p:spPr>
      </p:pic>
      <p:sp>
        <p:nvSpPr>
          <p:cNvPr id="59" name="도형 58"/>
          <p:cNvSpPr>
            <a:spLocks/>
          </p:cNvSpPr>
          <p:nvPr/>
        </p:nvSpPr>
        <p:spPr>
          <a:xfrm>
            <a:off x="2441575" y="4798060"/>
            <a:ext cx="1734820" cy="128270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- recipe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pSp>
        <p:nvGrpSpPr>
          <p:cNvPr id="59" name="그룹 58"/>
          <p:cNvGrpSpPr/>
          <p:nvPr/>
        </p:nvGrpSpPr>
        <p:grpSpPr>
          <a:xfrm>
            <a:off x="1560195" y="1539240"/>
            <a:ext cx="6463665" cy="5125085"/>
            <a:chOff x="1560195" y="1539240"/>
            <a:chExt cx="6463665" cy="5125085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60195" y="1540510"/>
              <a:ext cx="6463665" cy="5123815"/>
            </a:xfrm>
            <a:prstGeom prst="rect">
              <a:avLst/>
            </a:prstGeom>
            <a:noFill/>
          </p:spPr>
        </p:pic>
        <p:grpSp>
          <p:nvGrpSpPr>
            <p:cNvPr id="58" name="그룹 57"/>
            <p:cNvGrpSpPr/>
            <p:nvPr/>
          </p:nvGrpSpPr>
          <p:grpSpPr>
            <a:xfrm>
              <a:off x="3527425" y="1539240"/>
              <a:ext cx="2534285" cy="675640"/>
              <a:chOff x="3527425" y="1539240"/>
              <a:chExt cx="2534285" cy="675640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527425" y="1539240"/>
                <a:ext cx="2534285" cy="675640"/>
              </a:xfrm>
              <a:prstGeom prst="rect">
                <a:avLst/>
              </a:prstGeom>
              <a:noFill/>
            </p:spPr>
          </p:pic>
          <p:sp>
            <p:nvSpPr>
              <p:cNvPr id="57" name="도형 56"/>
              <p:cNvSpPr>
                <a:spLocks/>
              </p:cNvSpPr>
              <p:nvPr/>
            </p:nvSpPr>
            <p:spPr>
              <a:xfrm>
                <a:off x="3599815" y="1722755"/>
                <a:ext cx="2383790" cy="271780"/>
              </a:xfrm>
              <a:prstGeom prst="rect">
                <a:avLst/>
              </a:prstGeom>
              <a:noFill/>
              <a:ln w="508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0" name="그림 59" descr="C:/Users/Administrator/AppData/Roaming/PolarisOffice/ETemp/4928_4790224/fImage31181086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660" y="2823845"/>
            <a:ext cx="4124960" cy="1210310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grpSp>
        <p:nvGrpSpPr>
          <p:cNvPr id="5" name="그룹 4"/>
          <p:cNvGrpSpPr/>
          <p:nvPr/>
        </p:nvGrpSpPr>
        <p:grpSpPr>
          <a:xfrm>
            <a:off x="4648339" y="927100"/>
            <a:ext cx="3431331" cy="4896544"/>
            <a:chOff x="7909421" y="1268760"/>
            <a:chExt cx="3431331" cy="4896544"/>
          </a:xfrm>
        </p:grpSpPr>
        <p:sp>
          <p:nvSpPr>
            <p:cNvPr id="4" name="직사각형 3"/>
            <p:cNvSpPr/>
            <p:nvPr/>
          </p:nvSpPr>
          <p:spPr>
            <a:xfrm>
              <a:off x="7909421" y="1268760"/>
              <a:ext cx="3431331" cy="4896544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 descr="C:/Users/Administrator/AppData/Roaming/PolarisOffice/ETemp/4928_4790224/fImage1290710878467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978140" y="1333148"/>
              <a:ext cx="3286760" cy="475361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- FAQ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09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3332_6840888/fImage23546171854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945" y="1938020"/>
            <a:ext cx="6877685" cy="4096385"/>
          </a:xfrm>
          <a:prstGeom prst="rect">
            <a:avLst/>
          </a:prstGeom>
          <a:noFill/>
        </p:spPr>
      </p:pic>
      <p:sp>
        <p:nvSpPr>
          <p:cNvPr id="56" name="도형 55"/>
          <p:cNvSpPr>
            <a:spLocks/>
          </p:cNvSpPr>
          <p:nvPr/>
        </p:nvSpPr>
        <p:spPr>
          <a:xfrm>
            <a:off x="4772660" y="1936115"/>
            <a:ext cx="3425825" cy="128270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103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 – Admin page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71437" y="176530"/>
            <a:ext cx="3564459" cy="1446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709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3332_6840888/fImage4120717124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1930" y="1550670"/>
            <a:ext cx="7238365" cy="4953635"/>
          </a:xfrm>
          <a:prstGeom prst="rect">
            <a:avLst/>
          </a:prstGeom>
          <a:noFill/>
        </p:spPr>
      </p:pic>
      <p:sp>
        <p:nvSpPr>
          <p:cNvPr id="57" name="도형 56"/>
          <p:cNvSpPr>
            <a:spLocks/>
          </p:cNvSpPr>
          <p:nvPr/>
        </p:nvSpPr>
        <p:spPr>
          <a:xfrm>
            <a:off x="1969770" y="3496945"/>
            <a:ext cx="6335395" cy="396240"/>
          </a:xfrm>
          <a:prstGeom prst="rect">
            <a:avLst/>
          </a:prstGeom>
          <a:noFill/>
          <a:ln w="508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503680" y="1969770"/>
            <a:ext cx="3369945" cy="4025900"/>
            <a:chOff x="1503680" y="1969770"/>
            <a:chExt cx="3369945" cy="4025900"/>
          </a:xfrm>
        </p:grpSpPr>
        <p:pic>
          <p:nvPicPr>
            <p:cNvPr id="56" name="그림 55" descr="C:/Users/STU/AppData/Roaming/PolarisOffice/ETemp/3332_6840888/fImage158391714153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03680" y="1970405"/>
              <a:ext cx="3342005" cy="4025265"/>
            </a:xfrm>
            <a:prstGeom prst="rect">
              <a:avLst/>
            </a:prstGeom>
            <a:noFill/>
          </p:spPr>
        </p:pic>
        <p:sp>
          <p:nvSpPr>
            <p:cNvPr id="58" name="도형 57"/>
            <p:cNvSpPr>
              <a:spLocks/>
            </p:cNvSpPr>
            <p:nvPr/>
          </p:nvSpPr>
          <p:spPr>
            <a:xfrm>
              <a:off x="1508125" y="1969770"/>
              <a:ext cx="3365500" cy="4025900"/>
            </a:xfrm>
            <a:prstGeom prst="rect">
              <a:avLst/>
            </a:prstGeom>
            <a:noFill/>
            <a:ln w="508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19075" y="356235"/>
            <a:ext cx="8714105" cy="6337935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103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Android – Login &amp; Board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72009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10196_5072552/fImage11605109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41195" y="1953260"/>
            <a:ext cx="2632710" cy="4385945"/>
          </a:xfrm>
          <a:prstGeom prst="rect">
            <a:avLst/>
          </a:prstGeom>
          <a:noFill/>
        </p:spPr>
      </p:pic>
      <p:pic>
        <p:nvPicPr>
          <p:cNvPr id="56" name="그림 55" descr="C:/Users/STU/AppData/Roaming/PolarisOffice/ETemp/10196_5072552/fImage136861092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0355" y="1953260"/>
            <a:ext cx="2713990" cy="4351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0612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>
            <a:spLocks/>
          </p:cNvSpPr>
          <p:nvPr/>
        </p:nvSpPr>
        <p:spPr>
          <a:xfrm>
            <a:off x="-47625" y="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코딩" charset="0"/>
              <a:ea typeface="나눔고딕코딩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460" y="260350"/>
            <a:ext cx="30968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charset="0"/>
                <a:ea typeface="배달의민족 한나" charset="0"/>
              </a:rPr>
              <a:t>INDEX</a:t>
            </a:r>
            <a:endParaRPr lang="ko-KR" altLang="en-US" sz="3600" b="0" cap="none" dirty="0" smtClean="0">
              <a:solidFill>
                <a:schemeClr val="tx1">
                  <a:lumMod val="85000"/>
                  <a:lumOff val="1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sp>
        <p:nvSpPr>
          <p:cNvPr id="218" name="TextBox 217"/>
          <p:cNvSpPr txBox="1">
            <a:spLocks/>
          </p:cNvSpPr>
          <p:nvPr/>
        </p:nvSpPr>
        <p:spPr>
          <a:xfrm>
            <a:off x="3159760" y="2411730"/>
            <a:ext cx="115252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90" y="2411730"/>
            <a:ext cx="1152525" cy="368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1171575" y="2062480"/>
            <a:ext cx="2630805" cy="1445895"/>
            <a:chOff x="1171575" y="2062480"/>
            <a:chExt cx="2630805" cy="1445895"/>
          </a:xfrm>
        </p:grpSpPr>
        <p:sp>
          <p:nvSpPr>
            <p:cNvPr id="41" name="TextBox 40"/>
            <p:cNvSpPr txBox="1"/>
            <p:nvPr/>
          </p:nvSpPr>
          <p:spPr>
            <a:xfrm>
              <a:off x="1185545" y="2575560"/>
              <a:ext cx="2616835" cy="4610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팀원 소개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171575" y="2062480"/>
              <a:ext cx="1152525" cy="3689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1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21" name="직선 연결선 220"/>
            <p:cNvCxnSpPr/>
            <p:nvPr/>
          </p:nvCxnSpPr>
          <p:spPr>
            <a:xfrm>
              <a:off x="1271270" y="342074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>
              <a:off x="1271270" y="349758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/>
            <p:nvPr/>
          </p:nvCxnSpPr>
          <p:spPr>
            <a:xfrm>
              <a:off x="1243330" y="2564765"/>
              <a:ext cx="2016125" cy="1079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1243330" y="2487930"/>
              <a:ext cx="2030095" cy="17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그룹 223"/>
          <p:cNvGrpSpPr/>
          <p:nvPr/>
        </p:nvGrpSpPr>
        <p:grpSpPr>
          <a:xfrm>
            <a:off x="3517900" y="2062480"/>
            <a:ext cx="2630805" cy="1445895"/>
            <a:chOff x="3517900" y="2062480"/>
            <a:chExt cx="2630805" cy="1445895"/>
          </a:xfrm>
        </p:grpSpPr>
        <p:sp>
          <p:nvSpPr>
            <p:cNvPr id="225" name="TextBox 224"/>
            <p:cNvSpPr txBox="1">
              <a:spLocks/>
            </p:cNvSpPr>
            <p:nvPr/>
          </p:nvSpPr>
          <p:spPr>
            <a:xfrm>
              <a:off x="3531870" y="2575560"/>
              <a:ext cx="2616835" cy="4610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프로젝트 개요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26" name="TextBox 225"/>
            <p:cNvSpPr txBox="1">
              <a:spLocks/>
            </p:cNvSpPr>
            <p:nvPr/>
          </p:nvSpPr>
          <p:spPr>
            <a:xfrm>
              <a:off x="3517900" y="2062480"/>
              <a:ext cx="1152525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2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27" name="직선 연결선 226"/>
            <p:cNvCxnSpPr/>
            <p:nvPr/>
          </p:nvCxnSpPr>
          <p:spPr>
            <a:xfrm>
              <a:off x="3617595" y="342074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>
              <a:off x="3617595" y="349758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/>
            <p:cNvCxnSpPr/>
            <p:nvPr/>
          </p:nvCxnSpPr>
          <p:spPr>
            <a:xfrm>
              <a:off x="3589655" y="2564765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/>
            <p:cNvCxnSpPr/>
            <p:nvPr/>
          </p:nvCxnSpPr>
          <p:spPr>
            <a:xfrm>
              <a:off x="3589655" y="2487930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그룹 230"/>
          <p:cNvGrpSpPr/>
          <p:nvPr/>
        </p:nvGrpSpPr>
        <p:grpSpPr>
          <a:xfrm>
            <a:off x="5935980" y="2064385"/>
            <a:ext cx="2630805" cy="1445895"/>
            <a:chOff x="5935980" y="2064385"/>
            <a:chExt cx="2630805" cy="1445895"/>
          </a:xfrm>
        </p:grpSpPr>
        <p:sp>
          <p:nvSpPr>
            <p:cNvPr id="232" name="TextBox 231"/>
            <p:cNvSpPr txBox="1">
              <a:spLocks/>
            </p:cNvSpPr>
            <p:nvPr/>
          </p:nvSpPr>
          <p:spPr>
            <a:xfrm>
              <a:off x="5949950" y="2577465"/>
              <a:ext cx="2616835" cy="4610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개발환경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33" name="TextBox 232"/>
            <p:cNvSpPr txBox="1">
              <a:spLocks/>
            </p:cNvSpPr>
            <p:nvPr/>
          </p:nvSpPr>
          <p:spPr>
            <a:xfrm>
              <a:off x="5935980" y="2064385"/>
              <a:ext cx="1152525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3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34" name="직선 연결선 233"/>
            <p:cNvCxnSpPr/>
            <p:nvPr/>
          </p:nvCxnSpPr>
          <p:spPr>
            <a:xfrm>
              <a:off x="6035675" y="3422650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/>
            <p:cNvCxnSpPr/>
            <p:nvPr/>
          </p:nvCxnSpPr>
          <p:spPr>
            <a:xfrm>
              <a:off x="6035675" y="3499485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/>
            <p:cNvCxnSpPr/>
            <p:nvPr/>
          </p:nvCxnSpPr>
          <p:spPr>
            <a:xfrm>
              <a:off x="6007735" y="256667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>
              <a:off x="6007735" y="248983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그룹 237"/>
          <p:cNvGrpSpPr/>
          <p:nvPr/>
        </p:nvGrpSpPr>
        <p:grpSpPr>
          <a:xfrm>
            <a:off x="1171575" y="3626485"/>
            <a:ext cx="2630805" cy="1445895"/>
            <a:chOff x="1171575" y="3626485"/>
            <a:chExt cx="2630805" cy="1445895"/>
          </a:xfrm>
        </p:grpSpPr>
        <p:sp>
          <p:nvSpPr>
            <p:cNvPr id="239" name="TextBox 238"/>
            <p:cNvSpPr txBox="1">
              <a:spLocks/>
            </p:cNvSpPr>
            <p:nvPr/>
          </p:nvSpPr>
          <p:spPr>
            <a:xfrm>
              <a:off x="1185545" y="4139565"/>
              <a:ext cx="2616835" cy="8299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Site Flow &amp;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ER_Diagram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40" name="TextBox 239"/>
            <p:cNvSpPr txBox="1">
              <a:spLocks/>
            </p:cNvSpPr>
            <p:nvPr/>
          </p:nvSpPr>
          <p:spPr>
            <a:xfrm>
              <a:off x="1171575" y="3626485"/>
              <a:ext cx="1152525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4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41" name="직선 연결선 240"/>
            <p:cNvCxnSpPr/>
            <p:nvPr/>
          </p:nvCxnSpPr>
          <p:spPr>
            <a:xfrm>
              <a:off x="1271270" y="4984750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/>
            <p:cNvCxnSpPr/>
            <p:nvPr/>
          </p:nvCxnSpPr>
          <p:spPr>
            <a:xfrm>
              <a:off x="1271270" y="5061585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연결선 242"/>
            <p:cNvCxnSpPr/>
            <p:nvPr/>
          </p:nvCxnSpPr>
          <p:spPr>
            <a:xfrm>
              <a:off x="1243330" y="412877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연결선 243"/>
            <p:cNvCxnSpPr/>
            <p:nvPr/>
          </p:nvCxnSpPr>
          <p:spPr>
            <a:xfrm>
              <a:off x="1243330" y="405193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그룹 244"/>
          <p:cNvGrpSpPr/>
          <p:nvPr/>
        </p:nvGrpSpPr>
        <p:grpSpPr>
          <a:xfrm>
            <a:off x="3531870" y="3626485"/>
            <a:ext cx="2630805" cy="1445895"/>
            <a:chOff x="3531870" y="3626485"/>
            <a:chExt cx="2630805" cy="1445895"/>
          </a:xfrm>
        </p:grpSpPr>
        <p:sp>
          <p:nvSpPr>
            <p:cNvPr id="246" name="TextBox 245"/>
            <p:cNvSpPr txBox="1">
              <a:spLocks/>
            </p:cNvSpPr>
            <p:nvPr/>
          </p:nvSpPr>
          <p:spPr>
            <a:xfrm>
              <a:off x="3545840" y="4139565"/>
              <a:ext cx="2616835" cy="83099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세부설명</a:t>
              </a:r>
              <a:endParaRPr lang="en-US" altLang="ko-KR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기대효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과</a:t>
              </a:r>
              <a:r>
                <a:rPr lang="en-US" altLang="ko-KR" sz="2400" b="0" cap="none" dirty="0" smtClean="0">
                  <a:solidFill>
                    <a:schemeClr val="tx1"/>
                  </a:solidFill>
                  <a:latin typeface="HY견명조" pitchFamily="18" charset="-127"/>
                  <a:ea typeface="HY견명조" pitchFamily="18" charset="-127"/>
                </a:rPr>
                <a:t> </a:t>
              </a:r>
              <a:endParaRPr lang="ko-KR" altLang="en-US" sz="2400" b="0" cap="none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47" name="TextBox 246"/>
            <p:cNvSpPr txBox="1">
              <a:spLocks/>
            </p:cNvSpPr>
            <p:nvPr/>
          </p:nvSpPr>
          <p:spPr>
            <a:xfrm>
              <a:off x="3531870" y="3626485"/>
              <a:ext cx="1152525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5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48" name="직선 연결선 247"/>
            <p:cNvCxnSpPr/>
            <p:nvPr/>
          </p:nvCxnSpPr>
          <p:spPr>
            <a:xfrm>
              <a:off x="3631565" y="4984750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>
              <a:off x="3631565" y="5061585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>
              <a:off x="3603625" y="412877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3603625" y="405193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그룹 251"/>
          <p:cNvGrpSpPr/>
          <p:nvPr/>
        </p:nvGrpSpPr>
        <p:grpSpPr>
          <a:xfrm>
            <a:off x="5989955" y="3626485"/>
            <a:ext cx="2630805" cy="1445895"/>
            <a:chOff x="5989955" y="3626485"/>
            <a:chExt cx="2630805" cy="1445895"/>
          </a:xfrm>
        </p:grpSpPr>
        <p:sp>
          <p:nvSpPr>
            <p:cNvPr id="253" name="TextBox 252"/>
            <p:cNvSpPr txBox="1">
              <a:spLocks/>
            </p:cNvSpPr>
            <p:nvPr/>
          </p:nvSpPr>
          <p:spPr>
            <a:xfrm>
              <a:off x="6003925" y="4139565"/>
              <a:ext cx="2616835" cy="8299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아쉬운점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개선사항</a:t>
              </a:r>
              <a:endParaRPr lang="ko-KR" altLang="en-US" sz="24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254" name="TextBox 253"/>
            <p:cNvSpPr txBox="1">
              <a:spLocks/>
            </p:cNvSpPr>
            <p:nvPr/>
          </p:nvSpPr>
          <p:spPr>
            <a:xfrm>
              <a:off x="5989955" y="3626485"/>
              <a:ext cx="1152525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0" cap="none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명조" pitchFamily="18" charset="-127"/>
                  <a:ea typeface="HY견명조" pitchFamily="18" charset="-127"/>
                </a:rPr>
                <a:t>6</a:t>
              </a:r>
              <a:endParaRPr lang="ko-KR" altLang="en-US" sz="1800" b="0" cap="none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cxnSp>
          <p:nvCxnSpPr>
            <p:cNvPr id="255" name="직선 연결선 254"/>
            <p:cNvCxnSpPr/>
            <p:nvPr/>
          </p:nvCxnSpPr>
          <p:spPr>
            <a:xfrm>
              <a:off x="6089650" y="4984750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>
              <a:off x="6089650" y="5061585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>
              <a:off x="6061710" y="4128770"/>
              <a:ext cx="2016125" cy="10795"/>
            </a:xfrm>
            <a:prstGeom prst="line">
              <a:avLst/>
            </a:prstGeom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/>
            <p:cNvCxnSpPr/>
            <p:nvPr/>
          </p:nvCxnSpPr>
          <p:spPr>
            <a:xfrm>
              <a:off x="6061710" y="4051935"/>
              <a:ext cx="2030095" cy="17780"/>
            </a:xfrm>
            <a:prstGeom prst="line">
              <a:avLst/>
            </a:prstGeom>
            <a:ln w="9525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4105" cy="6337935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103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Android – Login &amp; Board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72009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55" name="그림 54" descr="C:/Users/STU/AppData/Roaming/PolarisOffice/ETemp/10196_5072552/fImage31821109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3260" y="1859280"/>
            <a:ext cx="2749550" cy="4613275"/>
          </a:xfrm>
          <a:prstGeom prst="rect">
            <a:avLst/>
          </a:prstGeom>
          <a:noFill/>
        </p:spPr>
      </p:pic>
      <p:pic>
        <p:nvPicPr>
          <p:cNvPr id="56" name="그림 55" descr="C:/Users/STU/AppData/Roaming/PolarisOffice/ETemp/10196_5072552/fImage1498531094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8440" y="1860550"/>
            <a:ext cx="2958465" cy="4467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882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18440" y="264795"/>
            <a:ext cx="8714105" cy="6337935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세부설명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10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Arduino</a:t>
            </a: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 – </a:t>
            </a:r>
            <a:r>
              <a:rPr lang="ko-KR" altLang="en-US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버튼 클릭 시 </a:t>
            </a: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-&gt; </a:t>
            </a:r>
            <a:r>
              <a:rPr lang="ko-KR" altLang="en-US" sz="1050" b="0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뜨는거</a:t>
            </a:r>
            <a:r>
              <a:rPr lang="ko-KR" altLang="en-US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 보여주기 </a:t>
            </a: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(</a:t>
            </a:r>
            <a:r>
              <a:rPr lang="ko-KR" altLang="en-US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동영상 또는 사진</a:t>
            </a: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)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72009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785" y="1812290"/>
            <a:ext cx="1694815" cy="117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0175" y="2011045"/>
            <a:ext cx="9207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035" y="1733550"/>
            <a:ext cx="1079500" cy="105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995545" y="2251710"/>
            <a:ext cx="648335" cy="14986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>
            <a:spLocks/>
          </p:cNvSpPr>
          <p:nvPr/>
        </p:nvSpPr>
        <p:spPr>
          <a:xfrm>
            <a:off x="1017905" y="4051935"/>
            <a:ext cx="648970" cy="15049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29" name="Picture 5" descr="C:/Users/STU/AppData/Roaming/PolarisOffice/ETemp/10196_5072552/image2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224530"/>
            <a:ext cx="1247140" cy="7924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30" name="Picture 6" descr="C:/Users/STU/AppData/Roaming/PolarisOffice/ETemp/10196_5072552/image2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0250" y="3179445"/>
            <a:ext cx="3998595" cy="23818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31" name="그림 1030" descr="C:/Users/STU/AppData/Roaming/PolarisOffice/ETemp/10196_5072552/fImage599951095916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2815" y="4043680"/>
            <a:ext cx="965200" cy="1047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7272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08633" y="232992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charset="0"/>
                <a:ea typeface="배달의민족 한나" charset="0"/>
              </a:rPr>
              <a:t>기대효과</a:t>
            </a: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29347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IOT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이용한 고객과 점주들의 기대효과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72009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509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pSp>
        <p:nvGrpSpPr>
          <p:cNvPr id="23" name="그룹 22"/>
          <p:cNvGrpSpPr/>
          <p:nvPr/>
        </p:nvGrpSpPr>
        <p:grpSpPr>
          <a:xfrm>
            <a:off x="430307" y="2564765"/>
            <a:ext cx="2232342" cy="1584642"/>
            <a:chOff x="179705" y="1988503"/>
            <a:chExt cx="2232342" cy="1584642"/>
          </a:xfrm>
        </p:grpSpPr>
        <p:sp>
          <p:nvSpPr>
            <p:cNvPr id="24" name="직사각형 23"/>
            <p:cNvSpPr/>
            <p:nvPr/>
          </p:nvSpPr>
          <p:spPr>
            <a:xfrm>
              <a:off x="179705" y="1988820"/>
              <a:ext cx="2232025" cy="158432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5"/>
            <p:cNvSpPr txBox="1">
              <a:spLocks noChangeArrowheads="1"/>
            </p:cNvSpPr>
            <p:nvPr/>
          </p:nvSpPr>
          <p:spPr bwMode="auto">
            <a:xfrm>
              <a:off x="251460" y="2060575"/>
              <a:ext cx="2160270" cy="469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 smtClean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Client</a:t>
              </a:r>
            </a:p>
            <a:p>
              <a:pPr marL="342900" indent="-342900"/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Speed &amp; Comfortable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251460" y="2564765"/>
              <a:ext cx="216027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 smtClean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POS</a:t>
              </a:r>
            </a:p>
            <a:p>
              <a:pPr marL="342900" indent="-342900"/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price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</a:p>
          </p:txBody>
        </p:sp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251460" y="3068955"/>
              <a:ext cx="2160270" cy="469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ko-KR" sz="1400" dirty="0" smtClean="0">
                  <a:solidFill>
                    <a:srgbClr val="FF6E57"/>
                  </a:solidFill>
                  <a:latin typeface="배달의민족 한나" pitchFamily="2" charset="-127"/>
                  <a:ea typeface="배달의민족 한나" pitchFamily="2" charset="-127"/>
                </a:rPr>
                <a:t>Owner</a:t>
              </a:r>
            </a:p>
            <a:p>
              <a:pPr marL="342900" indent="-342900"/>
              <a:r>
                <a:rPr lang="en-US" altLang="ko-KR" sz="105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Save money &amp;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Comfortable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323215" y="2564765"/>
              <a:ext cx="20161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323215" y="3068955"/>
              <a:ext cx="20161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이등변 삼각형 29"/>
            <p:cNvSpPr/>
            <p:nvPr/>
          </p:nvSpPr>
          <p:spPr>
            <a:xfrm rot="16200000">
              <a:off x="2023110" y="2017395"/>
              <a:ext cx="417830" cy="360045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200591"/>
            <a:ext cx="1889956" cy="307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4293" y="2200591"/>
            <a:ext cx="1942492" cy="307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55695" y="2996087"/>
            <a:ext cx="818889" cy="818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오른쪽 화살표 35"/>
          <p:cNvSpPr/>
          <p:nvPr/>
        </p:nvSpPr>
        <p:spPr>
          <a:xfrm>
            <a:off x="4995545" y="3207490"/>
            <a:ext cx="1232639" cy="39608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421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08915" y="23304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 b="0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아쉬운점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및 개선사항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103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Web, Android, </a:t>
            </a:r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Iot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72009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5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sp>
        <p:nvSpPr>
          <p:cNvPr id="37" name="타원 36"/>
          <p:cNvSpPr>
            <a:spLocks/>
          </p:cNvSpPr>
          <p:nvPr/>
        </p:nvSpPr>
        <p:spPr>
          <a:xfrm>
            <a:off x="5363845" y="2708910"/>
            <a:ext cx="1512570" cy="1512570"/>
          </a:xfrm>
          <a:prstGeom prst="ellipse">
            <a:avLst/>
          </a:prstGeom>
          <a:solidFill>
            <a:srgbClr val="77933C">
              <a:alpha val="4604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TextBox 25"/>
          <p:cNvSpPr txBox="1">
            <a:spLocks/>
          </p:cNvSpPr>
          <p:nvPr/>
        </p:nvSpPr>
        <p:spPr bwMode="auto">
          <a:xfrm>
            <a:off x="5220335" y="4437380"/>
            <a:ext cx="2490470" cy="59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228"/>
              </a:buClr>
              <a:buFont typeface="Wingdings"/>
              <a:buChar char="§"/>
            </a:pPr>
            <a:r>
              <a:rPr lang="en-US" altLang="ko-KR" sz="1100" b="1" cap="none" dirty="0" smtClean="0">
                <a:solidFill>
                  <a:srgbClr val="4F6228"/>
                </a:solidFill>
                <a:latin typeface="나눔바른고딕" charset="0"/>
                <a:ea typeface="나눔바른고딕" charset="0"/>
              </a:rPr>
              <a:t>실시간으로 메뉴 확인 가능</a:t>
            </a:r>
            <a:endParaRPr lang="ko-KR" altLang="en-US" sz="1100" b="1" cap="none" dirty="0" smtClean="0">
              <a:solidFill>
                <a:srgbClr val="4F6228"/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Wingdings"/>
              <a:buChar char="§"/>
            </a:pPr>
            <a:r>
              <a:rPr lang="en-US" altLang="ko-KR" sz="1100" b="0" cap="none" dirty="0" smtClean="0">
                <a:solidFill>
                  <a:srgbClr val="808080"/>
                </a:solidFill>
                <a:latin typeface="나눔바른고딕" charset="0"/>
                <a:ea typeface="나눔바른고딕" charset="0"/>
              </a:rPr>
              <a:t>시간부족으로 인한 POS  구현</a:t>
            </a:r>
            <a:endParaRPr lang="ko-KR" altLang="en-US" sz="1100" b="0" cap="none" dirty="0" smtClean="0">
              <a:solidFill>
                <a:srgbClr val="808080"/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Wingdings"/>
              <a:buChar char="§"/>
            </a:pPr>
            <a:r>
              <a:rPr lang="en-US" altLang="ko-KR" sz="1100" b="0" cap="none" dirty="0" smtClean="0">
                <a:solidFill>
                  <a:srgbClr val="808080"/>
                </a:solidFill>
                <a:latin typeface="나눔바른고딕" charset="0"/>
                <a:ea typeface="나눔바른고딕" charset="0"/>
              </a:rPr>
              <a:t>메뉴 취소, 계산 기능</a:t>
            </a:r>
            <a:endParaRPr lang="ko-KR" altLang="en-US" sz="1100" b="0" cap="none" dirty="0" smtClean="0">
              <a:solidFill>
                <a:srgbClr val="8080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67585" y="2700020"/>
            <a:ext cx="1511935" cy="1511935"/>
          </a:xfrm>
          <a:prstGeom prst="ellipse">
            <a:avLst/>
          </a:prstGeom>
          <a:solidFill>
            <a:srgbClr val="FF6E57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2267585" y="3075940"/>
            <a:ext cx="151193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Web</a:t>
            </a:r>
          </a:p>
          <a:p>
            <a:pPr marL="342900" indent="-342900" algn="ctr"/>
            <a:r>
              <a:rPr lang="en-US" altLang="ko-KR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Android</a:t>
            </a:r>
          </a:p>
        </p:txBody>
      </p:sp>
      <p:sp>
        <p:nvSpPr>
          <p:cNvPr id="43" name="TextBox 25"/>
          <p:cNvSpPr txBox="1">
            <a:spLocks/>
          </p:cNvSpPr>
          <p:nvPr/>
        </p:nvSpPr>
        <p:spPr bwMode="auto">
          <a:xfrm>
            <a:off x="1835784" y="4437380"/>
            <a:ext cx="3235960" cy="1105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E57"/>
              </a:buClr>
              <a:buFont typeface="Wingdings"/>
              <a:buChar char="§"/>
            </a:pPr>
            <a:r>
              <a:rPr lang="en-US" altLang="ko-KR" sz="1100" b="1" cap="none" dirty="0" smtClean="0">
                <a:solidFill>
                  <a:srgbClr val="FF6E57"/>
                </a:solidFill>
                <a:latin typeface="나눔바른고딕" charset="0"/>
                <a:ea typeface="나눔바른고딕" charset="0"/>
              </a:rPr>
              <a:t>오픈소스  활용 및 다양한 언어  및 기능 사용</a:t>
            </a:r>
            <a:endParaRPr lang="ko-KR" altLang="en-US" sz="1100" b="1" cap="none" dirty="0" smtClean="0">
              <a:solidFill>
                <a:srgbClr val="FF6E57"/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E57"/>
              </a:buClr>
              <a:buFont typeface="Wingdings"/>
              <a:buChar char="§"/>
            </a:pPr>
            <a:r>
              <a:rPr lang="en-US" altLang="ko-KR" sz="1100" b="1" cap="none" dirty="0" smtClean="0">
                <a:solidFill>
                  <a:srgbClr val="FF6E57"/>
                </a:solidFill>
                <a:latin typeface="나눔바른고딕" charset="0"/>
                <a:ea typeface="나눔바른고딕" charset="0"/>
              </a:rPr>
              <a:t>초기  문서작업 및 DB관리</a:t>
            </a:r>
            <a:endParaRPr lang="ko-KR" altLang="en-US" sz="1100" b="1" cap="none" dirty="0" smtClean="0">
              <a:solidFill>
                <a:srgbClr val="FF6E57"/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Wingdings"/>
              <a:buChar char="§"/>
            </a:pPr>
            <a:r>
              <a:rPr lang="en-US" altLang="ko-KR" sz="1100" b="0" cap="none" dirty="0" smtClean="0">
                <a:solidFill>
                  <a:srgbClr val="808080"/>
                </a:solidFill>
                <a:latin typeface="나눔바른고딕" charset="0"/>
                <a:ea typeface="나눔바른고딕" charset="0"/>
              </a:rPr>
              <a:t>시간부족으로 인한 안드로이드 다양한 제작</a:t>
            </a:r>
            <a:endParaRPr lang="ko-KR" altLang="en-US" sz="1100" b="0" cap="none" dirty="0" smtClean="0">
              <a:solidFill>
                <a:srgbClr val="808080"/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100" b="0" cap="none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나눔바른고딕" charset="0"/>
                <a:ea typeface="나눔바른고딕" charset="0"/>
              </a:rPr>
              <a:t>BootStrap으로 인한 다양한 이벤트 </a:t>
            </a:r>
            <a:endParaRPr lang="ko-KR" altLang="en-US" sz="1100" b="0" cap="none" dirty="0" smtClean="0">
              <a:solidFill>
                <a:schemeClr val="bg1">
                  <a:lumMod val="50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cap="none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나눔바른고딕" charset="0"/>
                <a:ea typeface="나눔바른고딕" charset="0"/>
              </a:rPr>
              <a:t>     및 디자인작업</a:t>
            </a:r>
            <a:endParaRPr lang="ko-KR" altLang="en-US" sz="1100" b="0" cap="none" dirty="0" smtClean="0">
              <a:solidFill>
                <a:schemeClr val="bg1">
                  <a:lumMod val="50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  <a:p>
            <a:pPr marL="171450" indent="-1714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100" b="0" cap="none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나눔바른고딕" charset="0"/>
                <a:ea typeface="나눔바른고딕" charset="0"/>
              </a:rPr>
              <a:t>회원 포인트제도</a:t>
            </a:r>
            <a:endParaRPr lang="ko-KR" altLang="en-US" sz="1100" b="0" cap="none" dirty="0" smtClean="0">
              <a:solidFill>
                <a:schemeClr val="bg1">
                  <a:lumMod val="50000"/>
                  <a:lumOff val="0"/>
                </a:schemeClr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44" name="TextBox 25"/>
          <p:cNvSpPr txBox="1">
            <a:spLocks noChangeArrowheads="1"/>
          </p:cNvSpPr>
          <p:nvPr/>
        </p:nvSpPr>
        <p:spPr bwMode="auto">
          <a:xfrm>
            <a:off x="5363845" y="3293745"/>
            <a:ext cx="151193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IOT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2915920" y="2124075"/>
            <a:ext cx="3456305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Check !</a:t>
            </a:r>
            <a:endParaRPr lang="ko-KR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37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675" y="2875280"/>
            <a:ext cx="3096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3575" y="3656330"/>
            <a:ext cx="259207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Made by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Fooddk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4283710" y="2277110"/>
            <a:ext cx="575945" cy="575945"/>
            <a:chOff x="4283710" y="2277110"/>
            <a:chExt cx="575945" cy="575945"/>
          </a:xfrm>
        </p:grpSpPr>
        <p:sp>
          <p:nvSpPr>
            <p:cNvPr id="53" name="타원 52"/>
            <p:cNvSpPr/>
            <p:nvPr/>
          </p:nvSpPr>
          <p:spPr>
            <a:xfrm>
              <a:off x="4283710" y="2277110"/>
              <a:ext cx="575945" cy="5759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336415" y="2338705"/>
              <a:ext cx="471170" cy="47117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3" name="그룹 24"/>
            <p:cNvGrpSpPr/>
            <p:nvPr/>
          </p:nvGrpSpPr>
          <p:grpSpPr>
            <a:xfrm>
              <a:off x="4336415" y="2338705"/>
              <a:ext cx="471170" cy="471170"/>
              <a:chOff x="4336415" y="2338705"/>
              <a:chExt cx="471170" cy="471170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4572000" y="2338705"/>
                <a:ext cx="0" cy="47117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336415" y="2574290"/>
                <a:ext cx="471170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25"/>
            <p:cNvGrpSpPr/>
            <p:nvPr/>
          </p:nvGrpSpPr>
          <p:grpSpPr>
            <a:xfrm rot="2700000">
              <a:off x="4336415" y="2329180"/>
              <a:ext cx="471170" cy="471170"/>
              <a:chOff x="4336415" y="2329180"/>
              <a:chExt cx="471170" cy="471170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4572000" y="2329180"/>
                <a:ext cx="0" cy="47117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336415" y="2564765"/>
                <a:ext cx="471170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81"/>
          <p:cNvGrpSpPr/>
          <p:nvPr/>
        </p:nvGrpSpPr>
        <p:grpSpPr>
          <a:xfrm>
            <a:off x="179705" y="188595"/>
            <a:ext cx="8856980" cy="71755"/>
            <a:chOff x="179705" y="188595"/>
            <a:chExt cx="8856980" cy="71755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705" y="188595"/>
              <a:ext cx="88569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705" y="260350"/>
              <a:ext cx="88569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705" y="6597650"/>
            <a:ext cx="8856980" cy="71755"/>
            <a:chOff x="179705" y="6597650"/>
            <a:chExt cx="8856980" cy="71755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705" y="6669405"/>
              <a:ext cx="88569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705" y="6597650"/>
              <a:ext cx="88569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/>
          <p:nvPr/>
        </p:nvSpPr>
        <p:spPr>
          <a:xfrm>
            <a:off x="0" y="13970"/>
            <a:ext cx="9145270" cy="6859270"/>
          </a:xfrm>
          <a:prstGeom prst="rect">
            <a:avLst/>
          </a:prstGeom>
          <a:solidFill>
            <a:srgbClr val="ff6e5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배달의민족 한나"/>
              <a:ea typeface="배달의민족 한나"/>
            </a:endParaRPr>
          </a:p>
        </p:txBody>
      </p:sp>
      <p:sp>
        <p:nvSpPr>
          <p:cNvPr id="6" name="도형 5"/>
          <p:cNvSpPr/>
          <p:nvPr/>
        </p:nvSpPr>
        <p:spPr>
          <a:xfrm>
            <a:off x="220980" y="266700"/>
            <a:ext cx="8714105" cy="6337935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18"/>
          <p:cNvSpPr/>
          <p:nvPr/>
        </p:nvSpPr>
        <p:spPr>
          <a:xfrm>
            <a:off x="1169670" y="2060575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sp>
        <p:nvSpPr>
          <p:cNvPr id="20" name="도형 19"/>
          <p:cNvSpPr/>
          <p:nvPr/>
        </p:nvSpPr>
        <p:spPr>
          <a:xfrm>
            <a:off x="3717925" y="2060575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sp>
        <p:nvSpPr>
          <p:cNvPr id="21" name="도형 20"/>
          <p:cNvSpPr/>
          <p:nvPr/>
        </p:nvSpPr>
        <p:spPr>
          <a:xfrm>
            <a:off x="5930900" y="2060575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1406525" y="2352040"/>
            <a:ext cx="1993265" cy="368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1. 이종화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cxnSp>
        <p:nvCxnSpPr>
          <p:cNvPr id="23" name="도형 22"/>
          <p:cNvCxnSpPr/>
          <p:nvPr/>
        </p:nvCxnSpPr>
        <p:spPr>
          <a:xfrm>
            <a:off x="1478915" y="2750820"/>
            <a:ext cx="93662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/>
          <p:nvPr/>
        </p:nvSpPr>
        <p:spPr>
          <a:xfrm>
            <a:off x="3975100" y="2352040"/>
            <a:ext cx="2341245" cy="36068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2. 강민영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cxnSp>
        <p:nvCxnSpPr>
          <p:cNvPr id="25" name="도형 24"/>
          <p:cNvCxnSpPr/>
          <p:nvPr/>
        </p:nvCxnSpPr>
        <p:spPr>
          <a:xfrm>
            <a:off x="4047490" y="2750820"/>
            <a:ext cx="93662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6271260" y="2750820"/>
            <a:ext cx="147637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26"/>
          <p:cNvSpPr txBox="1"/>
          <p:nvPr/>
        </p:nvSpPr>
        <p:spPr>
          <a:xfrm>
            <a:off x="1169035" y="2878455"/>
            <a:ext cx="2563495" cy="15582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Android application 구현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Arduino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3648075" y="3020695"/>
            <a:ext cx="2506980" cy="99695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Android application 구현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Arduino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디자인 구성</a:t>
            </a: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6064885" y="3079115"/>
            <a:ext cx="2664460" cy="8312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Arduino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디자인 합치기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Admin 관리자페이지</a:t>
            </a: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6272530" y="2353310"/>
            <a:ext cx="2341245" cy="35941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3. 윤효성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1889760" y="3797935"/>
            <a:ext cx="6748780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/>
          <p:nvPr/>
        </p:nvSpPr>
        <p:spPr>
          <a:xfrm>
            <a:off x="1169670" y="4029710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1406525" y="4321175"/>
            <a:ext cx="1993900" cy="368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4. 이혜원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cxnSp>
        <p:nvCxnSpPr>
          <p:cNvPr id="36" name="도형 35"/>
          <p:cNvCxnSpPr/>
          <p:nvPr/>
        </p:nvCxnSpPr>
        <p:spPr>
          <a:xfrm>
            <a:off x="1478915" y="4719955"/>
            <a:ext cx="93662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36"/>
          <p:cNvSpPr txBox="1"/>
          <p:nvPr/>
        </p:nvSpPr>
        <p:spPr>
          <a:xfrm>
            <a:off x="1170305" y="5017770"/>
            <a:ext cx="2628900" cy="64643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Android application 구현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Arduino 테스트</a:t>
            </a: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38" name="도형 37"/>
          <p:cNvSpPr/>
          <p:nvPr/>
        </p:nvSpPr>
        <p:spPr>
          <a:xfrm>
            <a:off x="3717925" y="4029710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3975100" y="4321175"/>
            <a:ext cx="2341880" cy="368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5. 황선호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cxnSp>
        <p:nvCxnSpPr>
          <p:cNvPr id="40" name="도형 39"/>
          <p:cNvCxnSpPr/>
          <p:nvPr/>
        </p:nvCxnSpPr>
        <p:spPr>
          <a:xfrm>
            <a:off x="4047490" y="4719955"/>
            <a:ext cx="93662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3766185" y="5055870"/>
            <a:ext cx="2502535" cy="81915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Android application 구현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Arduino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프로젝트 합치기</a:t>
            </a: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42" name="도형 41"/>
          <p:cNvSpPr/>
          <p:nvPr/>
        </p:nvSpPr>
        <p:spPr>
          <a:xfrm>
            <a:off x="5930900" y="4071620"/>
            <a:ext cx="681990" cy="681990"/>
          </a:xfrm>
          <a:prstGeom prst="ellipse">
            <a:avLst/>
          </a:prstGeom>
          <a:solidFill>
            <a:srgbClr val="4c93c7">
              <a:alpha val="2277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cxnSp>
        <p:nvCxnSpPr>
          <p:cNvPr id="43" name="도형 42"/>
          <p:cNvCxnSpPr/>
          <p:nvPr/>
        </p:nvCxnSpPr>
        <p:spPr>
          <a:xfrm>
            <a:off x="6271260" y="4761865"/>
            <a:ext cx="1476375" cy="635"/>
          </a:xfrm>
          <a:prstGeom prst="line">
            <a:avLst/>
          </a:prstGeom>
          <a:ln w="9525" cap="flat" cmpd="sng">
            <a:solidFill>
              <a:srgbClr val="4c93c7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43"/>
          <p:cNvSpPr txBox="1"/>
          <p:nvPr/>
        </p:nvSpPr>
        <p:spPr>
          <a:xfrm>
            <a:off x="6271895" y="5022850"/>
            <a:ext cx="2599055" cy="100457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Spring, myBatis 구현 및 테스트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디자인 합치기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요구사항 정의서, 화면정의서 문서작업</a:t>
            </a:r>
            <a:endParaRPr lang="en-US" altLang="ko-KR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  <a:p>
            <a:pPr marL="171450" indent="-17145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 lang="ko-KR" altLang="en-US"/>
            </a:pPr>
            <a:r>
              <a:rPr lang="en-US" altLang="ko-KR" sz="1200" b="0" cap="none">
                <a:solidFill>
                  <a:srgbClr val="000000">
                    <a:lumMod val="65000"/>
                    <a:lumOff val="35000"/>
                  </a:srgbClr>
                </a:solidFill>
                <a:latin typeface="나눔바른고딕"/>
                <a:ea typeface="나눔바른고딕"/>
              </a:rPr>
              <a:t>Admin 관리자페이지</a:t>
            </a:r>
            <a:endParaRPr lang="ko-KR" altLang="en-US" sz="1200" b="0" cap="none">
              <a:solidFill>
                <a:srgbClr val="000000">
                  <a:lumMod val="65000"/>
                  <a:lumOff val="35000"/>
                </a:srgbClr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텍스트 상자 44"/>
          <p:cNvSpPr txBox="1"/>
          <p:nvPr/>
        </p:nvSpPr>
        <p:spPr>
          <a:xfrm>
            <a:off x="6272530" y="4364355"/>
            <a:ext cx="2341880" cy="36893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800" b="1" cap="none">
                <a:solidFill>
                  <a:srgbClr val="4c93c7"/>
                </a:solidFill>
                <a:latin typeface="다음_Regular"/>
                <a:ea typeface="다음_Regular"/>
              </a:rPr>
              <a:t>6. 김성훈</a:t>
            </a:r>
            <a:endParaRPr lang="ko-KR" altLang="en-US" sz="1800" b="1" cap="none">
              <a:solidFill>
                <a:srgbClr val="4c93c7"/>
              </a:solidFill>
              <a:latin typeface="다음_Regular"/>
              <a:ea typeface="다음_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5650" y="404495"/>
            <a:ext cx="4105275" cy="5226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2800" b="0" cap="none">
                <a:solidFill>
                  <a:schemeClr val="tx1">
                    <a:lumMod val="65000"/>
                    <a:lumOff val="35000"/>
                  </a:schemeClr>
                </a:solidFill>
                <a:latin typeface="HY견명조"/>
                <a:ea typeface="HY견명조"/>
              </a:rPr>
              <a:t>팀원 소개</a:t>
            </a:r>
            <a:endParaRPr lang="ko-KR" altLang="en-US" sz="2800" b="0" cap="none">
              <a:solidFill>
                <a:schemeClr val="tx1">
                  <a:lumMod val="65000"/>
                  <a:lumOff val="35000"/>
                </a:schemeClr>
              </a:solidFill>
              <a:latin typeface="HY견명조"/>
              <a:ea typeface="HY견명조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27405" y="908685"/>
            <a:ext cx="4177030" cy="30861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00000" eaLnBrk="0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050" b="0" cap="none">
                <a:solidFill>
                  <a:schemeClr val="tx1">
                    <a:lumMod val="65000"/>
                    <a:lumOff val="35000"/>
                  </a:schemeClr>
                </a:solidFill>
                <a:latin typeface="HY견명조"/>
                <a:ea typeface="HY견명조"/>
              </a:rPr>
              <a:t>프로젝트 참여 팀원</a:t>
            </a:r>
            <a:endParaRPr lang="ko-KR" altLang="en-US" sz="1050" b="0" cap="none">
              <a:solidFill>
                <a:schemeClr val="tx1">
                  <a:lumMod val="65000"/>
                  <a:lumOff val="35000"/>
                </a:schemeClr>
              </a:solidFill>
              <a:latin typeface="HY견명조"/>
              <a:ea typeface="HY견명조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5560" y="182245"/>
            <a:ext cx="2736850" cy="14255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8800" b="0" cap="none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1</a:t>
            </a:r>
            <a:endParaRPr lang="ko-KR" altLang="en-US" sz="8800" b="0" cap="none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개요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개요 설명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2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32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1486746"/>
              </p:ext>
            </p:extLst>
          </p:nvPr>
        </p:nvGraphicFramePr>
        <p:xfrm>
          <a:off x="997585" y="2044065"/>
          <a:ext cx="6835140" cy="39725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4010"/>
                <a:gridCol w="5231130"/>
              </a:tblGrid>
              <a:tr h="32385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항  목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내         용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Project Name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맛집 사이트 푸드득(Fooddk)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56578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Project Detail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맛집 사이트 푸드득 구축 및 안드로이드, 사물인터넷 연동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개발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소개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6</a:t>
                      </a:r>
                      <a:r>
                        <a:rPr lang="en-US" altLang="ko-KR" sz="1200" b="0" kern="1200" spc="-15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개월 동안 교육과정을 통해 배운 </a:t>
                      </a:r>
                      <a:r>
                        <a:rPr lang="en-US" altLang="ko-KR" sz="1200" b="0" kern="1200" spc="-15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Java를</a:t>
                      </a:r>
                      <a:r>
                        <a:rPr lang="en-US" altLang="ko-KR" sz="1200" b="0" kern="1200" spc="-15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spc="-15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이용한</a:t>
                      </a:r>
                      <a:r>
                        <a:rPr lang="en-US" altLang="ko-KR" sz="1200" b="0" kern="1200" spc="-15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spc="-15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웹 어플리케이션 </a:t>
                      </a:r>
                      <a:r>
                        <a:rPr lang="en-US" altLang="ko-KR" sz="1200" b="0" kern="1200" spc="-15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개발</a:t>
                      </a:r>
                      <a:endParaRPr lang="ko-KR" altLang="en-US" sz="1200" b="0" kern="1200" spc="-15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Springframework,JSP,JavaScript, 그리고 ajax와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같은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비동기방식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MVC Model 2 방식의 웹사이트 구축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맛집 사이트와 Android 연동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실시간으로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주문을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간편하게 할 수 있는 아두이노를 이용한 버튼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사진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중심의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웹반응형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블로그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사이트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13030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프로젝트 특징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fontAlgn="auto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웹 상에서 관리자가 편하게 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회원관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리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실시간으로 확인 가능한 </a:t>
                      </a:r>
                      <a:r>
                        <a:rPr lang="ko-KR" altLang="en-US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게시글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관리자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게시판 및 회원전용 게시판 (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사진업로드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, </a:t>
                      </a:r>
                      <a:r>
                        <a:rPr lang="ko-KR" altLang="en-US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구글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오픈소스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)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실시간으로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주문가능해서 확인 가능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  <a:p>
                      <a:pPr marL="171450" indent="-171450" algn="l" defTabSz="914400" fontAlgn="auto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간편하게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latin typeface="나눔고딕코딩" charset="0"/>
                          <a:ea typeface="나눔고딕코딩" charset="0"/>
                        </a:rPr>
                        <a:t> 안드로이드로 게시판이용가능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05105" y="12001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개요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7" name="TextBox 46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개요 설명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2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814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sp>
        <p:nvSpPr>
          <p:cNvPr id="55" name="TextBox 54"/>
          <p:cNvSpPr txBox="1">
            <a:spLocks/>
          </p:cNvSpPr>
          <p:nvPr/>
        </p:nvSpPr>
        <p:spPr>
          <a:xfrm>
            <a:off x="323215" y="4437380"/>
            <a:ext cx="309689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6E57"/>
                </a:solidFill>
                <a:latin typeface="배달의민족 한나" charset="0"/>
                <a:ea typeface="배달의민족 한나" charset="0"/>
              </a:rPr>
              <a:t>Web Site</a:t>
            </a:r>
            <a:endParaRPr lang="ko-KR" altLang="en-US" sz="2000" b="0" cap="none" dirty="0" smtClean="0">
              <a:solidFill>
                <a:srgbClr val="FF6E57"/>
              </a:solidFill>
              <a:latin typeface="배달의민족 한나" charset="0"/>
              <a:ea typeface="배달의민족 한나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3275965" y="4437380"/>
            <a:ext cx="259270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6E57"/>
                </a:solidFill>
                <a:latin typeface="배달의민족 한나" charset="0"/>
                <a:ea typeface="배달의민족 한나" charset="0"/>
              </a:rPr>
              <a:t>Mobile Application</a:t>
            </a:r>
            <a:endParaRPr lang="ko-KR" altLang="en-US" sz="2000" b="0" cap="none" dirty="0" smtClean="0">
              <a:solidFill>
                <a:srgbClr val="FF6E57"/>
              </a:solidFill>
              <a:latin typeface="배달의민족 한나" charset="0"/>
              <a:ea typeface="배달의민족 한나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5868035" y="4437380"/>
            <a:ext cx="2592705" cy="614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6E57"/>
                </a:solidFill>
                <a:latin typeface="배달의민족 한나" charset="0"/>
                <a:ea typeface="배달의민족 한나" charset="0"/>
              </a:rPr>
              <a:t>IOT</a:t>
            </a:r>
            <a:endParaRPr lang="ko-KR" altLang="en-US" sz="2000" b="0" cap="none" dirty="0" smtClean="0">
              <a:solidFill>
                <a:srgbClr val="FF6E57"/>
              </a:solidFill>
              <a:latin typeface="배달의민족 한나" charset="0"/>
              <a:ea typeface="배달의민족 한나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347720" y="3068955"/>
            <a:ext cx="635" cy="2232660"/>
          </a:xfrm>
          <a:prstGeom prst="line">
            <a:avLst/>
          </a:prstGeom>
          <a:ln w="9525" cap="flat" cmpd="sng">
            <a:solidFill>
              <a:schemeClr val="bg1">
                <a:lumMod val="7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868035" y="3068955"/>
            <a:ext cx="635" cy="2232660"/>
          </a:xfrm>
          <a:prstGeom prst="line">
            <a:avLst/>
          </a:prstGeom>
          <a:ln w="9525" cap="flat" cmpd="sng">
            <a:solidFill>
              <a:schemeClr val="bg1">
                <a:lumMod val="7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>
            <a:spLocks/>
          </p:cNvSpPr>
          <p:nvPr/>
        </p:nvSpPr>
        <p:spPr bwMode="auto">
          <a:xfrm>
            <a:off x="2915920" y="2124075"/>
            <a:ext cx="345694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Fooddk 프로젝트</a:t>
            </a:r>
            <a:endParaRPr lang="ko-KR" altLang="en-US" sz="24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4" name="그림 63" descr="C:/Users/STU/AppData/Roaming/PolarisOffice/ETemp/3332_6840888/fImage21261182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1255" y="3161030"/>
            <a:ext cx="1258570" cy="1151890"/>
          </a:xfrm>
          <a:prstGeom prst="rect">
            <a:avLst/>
          </a:prstGeom>
          <a:noFill/>
        </p:spPr>
      </p:pic>
      <p:pic>
        <p:nvPicPr>
          <p:cNvPr id="65" name="그림 64" descr="C:/Users/STU/AppData/Roaming/PolarisOffice/ETemp/3332_6840888/fImage2242182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1285" y="3097530"/>
            <a:ext cx="1288415" cy="1344930"/>
          </a:xfrm>
          <a:prstGeom prst="rect">
            <a:avLst/>
          </a:prstGeom>
          <a:noFill/>
        </p:spPr>
      </p:pic>
      <p:pic>
        <p:nvPicPr>
          <p:cNvPr id="66" name="그림 65" descr="C:/Users/STU/AppData/Roaming/PolarisOffice/ETemp/3332_6840888/fImage13220182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4630" y="3166745"/>
            <a:ext cx="1428115" cy="12617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도형 40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220980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 bwMode="auto">
          <a:xfrm>
            <a:off x="755650" y="394970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개요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 bwMode="auto">
          <a:xfrm>
            <a:off x="810895" y="899160"/>
            <a:ext cx="419354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프로젝트 개발 일정 및 과정 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705" y="226695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 bwMode="auto">
          <a:xfrm>
            <a:off x="35560" y="172720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2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705" y="1547495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도형 7"/>
          <p:cNvCxnSpPr/>
          <p:nvPr/>
        </p:nvCxnSpPr>
        <p:spPr>
          <a:xfrm flipV="1">
            <a:off x="931545" y="298132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도형 8"/>
          <p:cNvCxnSpPr/>
          <p:nvPr/>
        </p:nvCxnSpPr>
        <p:spPr>
          <a:xfrm>
            <a:off x="2206625" y="168465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4"/>
          <p:cNvCxnSpPr/>
          <p:nvPr/>
        </p:nvCxnSpPr>
        <p:spPr>
          <a:xfrm flipV="1">
            <a:off x="958215" y="515112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C:/Users/STU/AppData/Roaming/PolarisOffice/ETemp/3332_6840888/fImage25587966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233420" y="1753235"/>
            <a:ext cx="5589905" cy="468757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7" name="텍스트 상자 26"/>
          <p:cNvSpPr txBox="1">
            <a:spLocks/>
          </p:cNvSpPr>
          <p:nvPr/>
        </p:nvSpPr>
        <p:spPr>
          <a:xfrm>
            <a:off x="892175" y="4612005"/>
            <a:ext cx="2492375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err="1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주제 및 아이디어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ko-KR" altLang="en-US" sz="1200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부족한 부분 </a:t>
            </a:r>
            <a:r>
              <a:rPr lang="ko-KR" altLang="en-US" sz="1200" dirty="0" err="1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스터디</a:t>
            </a:r>
            <a:endParaRPr lang="en-US" altLang="ko-KR" sz="1200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err="1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요구사항정의서</a:t>
            </a: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및 화면정의서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449580" y="3932555"/>
            <a:ext cx="1559560" cy="494029"/>
          </a:xfrm>
          <a:prstGeom prst="homePlate">
            <a:avLst>
              <a:gd name="adj" fmla="val 35603"/>
            </a:avLst>
          </a:prstGeom>
          <a:noFill/>
          <a:ln w="25400" cap="flat" cmpd="sng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b="0" cap="none" dirty="0" smtClean="0">
                <a:ln w="9525" cap="rnd" cmpd="sng">
                  <a:solidFill>
                    <a:schemeClr val="tx1">
                      <a:alpha val="0"/>
                    </a:schemeClr>
                  </a:solidFill>
                  <a:prstDash val="solid"/>
                  <a:beve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고딕" charset="0"/>
                <a:ea typeface="HY견고딕" charset="0"/>
              </a:rPr>
              <a:t>2017.07.19</a:t>
            </a:r>
            <a:endParaRPr lang="ko-KR" altLang="en-US" sz="1700" b="0" cap="none" dirty="0" smtClean="0">
              <a:ln w="9525" cap="rnd" cmpd="sng">
                <a:solidFill>
                  <a:schemeClr val="tx1">
                    <a:alpha val="0"/>
                  </a:schemeClr>
                </a:solidFill>
                <a:prstDash val="solid"/>
                <a:bevel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2860040" y="3753485"/>
            <a:ext cx="2346325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Web </a:t>
            </a:r>
            <a:r>
              <a:rPr lang="ko-KR" altLang="en-US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구축 완료</a:t>
            </a:r>
            <a:endParaRPr lang="en-US" altLang="ko-KR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dirty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cap="none" dirty="0" err="1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안드로이도</a:t>
            </a: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및 IOT </a:t>
            </a:r>
            <a:r>
              <a:rPr lang="ko-KR" altLang="en-US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시작</a:t>
            </a: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디자인 제작 및 DB관리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2458720" y="3088640"/>
            <a:ext cx="1559560" cy="494029"/>
          </a:xfrm>
          <a:prstGeom prst="homePlate">
            <a:avLst>
              <a:gd name="adj" fmla="val 3560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10800000">
            <a:off x="2458720" y="3582035"/>
            <a:ext cx="262255" cy="17208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2458720" y="3144520"/>
            <a:ext cx="1412875" cy="353695"/>
          </a:xfrm>
          <a:prstGeom prst="rect">
            <a:avLst/>
          </a:prstGeom>
          <a:noFill/>
          <a:ln w="0" cap="flat" cmpd="sng">
            <a:solidFill>
              <a:schemeClr val="tx1"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b="0" cap="none" dirty="0" smtClean="0">
                <a:ln w="9525" cap="rnd" cmpd="sng">
                  <a:solidFill>
                    <a:schemeClr val="tx1">
                      <a:alpha val="0"/>
                    </a:schemeClr>
                  </a:solidFill>
                  <a:prstDash val="solid"/>
                  <a:beve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고딕" charset="0"/>
                <a:ea typeface="HY견고딕" charset="0"/>
              </a:rPr>
              <a:t>2017.8.18</a:t>
            </a:r>
            <a:endParaRPr lang="ko-KR" altLang="en-US" sz="1700" b="0" cap="none" dirty="0" smtClean="0">
              <a:ln w="9525" cap="rnd" cmpd="sng">
                <a:solidFill>
                  <a:schemeClr val="tx1">
                    <a:alpha val="0"/>
                  </a:schemeClr>
                </a:solidFill>
                <a:prstDash val="solid"/>
                <a:bevel/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827905" y="2894965"/>
            <a:ext cx="2315845" cy="6464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안드로이드, IOT 완료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테스트 및 디버깅작업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프로젝트 발표 및 시연 준비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4426585" y="2230120"/>
            <a:ext cx="1559560" cy="494029"/>
          </a:xfrm>
          <a:prstGeom prst="homePlate">
            <a:avLst>
              <a:gd name="adj" fmla="val 35603"/>
            </a:avLst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10800000">
            <a:off x="4426585" y="2723515"/>
            <a:ext cx="262255" cy="17208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4426585" y="2286000"/>
            <a:ext cx="1412875" cy="353695"/>
          </a:xfrm>
          <a:prstGeom prst="rect">
            <a:avLst/>
          </a:prstGeom>
          <a:noFill/>
          <a:ln w="0" cap="flat" cmpd="sng">
            <a:solidFill>
              <a:schemeClr val="tx1"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b="0" cap="none" dirty="0" smtClean="0">
                <a:ln w="9525" cap="rnd" cmpd="sng">
                  <a:solidFill>
                    <a:schemeClr val="tx1">
                      <a:alpha val="0"/>
                    </a:schemeClr>
                  </a:solidFill>
                  <a:prstDash val="solid"/>
                  <a:beve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고딕" charset="0"/>
                <a:ea typeface="HY견고딕" charset="0"/>
              </a:rPr>
              <a:t>2017.8.28</a:t>
            </a:r>
            <a:endParaRPr lang="ko-KR" altLang="en-US" sz="1700" b="0" cap="none" dirty="0" smtClean="0">
              <a:ln w="9525" cap="rnd" cmpd="sng">
                <a:solidFill>
                  <a:schemeClr val="tx1">
                    <a:alpha val="0"/>
                  </a:schemeClr>
                </a:solidFill>
                <a:prstDash val="solid"/>
                <a:bevel/>
              </a:ln>
              <a:solidFill>
                <a:schemeClr val="tx1">
                  <a:lumMod val="85000"/>
                  <a:lumOff val="15000"/>
                </a:schemeClr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6795770" y="2036445"/>
            <a:ext cx="231584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최종 발표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  <a:p>
            <a:pPr marL="93980" indent="-93980" algn="l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Char char="•"/>
            </a:pPr>
            <a:r>
              <a:rPr lang="en-US" altLang="ko-KR" sz="1200" b="0" cap="none" dirty="0" smtClean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이후 피드백 및 유지보수</a:t>
            </a:r>
            <a:endParaRPr lang="ko-KR" altLang="en-US" sz="1200" b="0" cap="none" dirty="0" smtClean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10800000">
            <a:off x="6394450" y="1864995"/>
            <a:ext cx="262255" cy="17208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6394450" y="1427480"/>
            <a:ext cx="1580515" cy="353695"/>
          </a:xfrm>
          <a:prstGeom prst="rect">
            <a:avLst/>
          </a:prstGeom>
          <a:noFill/>
          <a:ln w="0" cap="flat" cmpd="sng">
            <a:solidFill>
              <a:schemeClr val="tx1"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b="0" cap="none" dirty="0" smtClean="0">
                <a:ln w="9525" cap="rnd" cmpd="sng">
                  <a:solidFill>
                    <a:schemeClr val="tx1">
                      <a:alpha val="0"/>
                    </a:schemeClr>
                  </a:solidFill>
                  <a:prstDash val="solid"/>
                  <a:beve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HY견명조" pitchFamily="18" charset="-127"/>
                <a:ea typeface="HY견명조" pitchFamily="18" charset="-127"/>
              </a:rPr>
              <a:t>2017.09.05</a:t>
            </a:r>
            <a:endParaRPr lang="ko-KR" altLang="en-US" sz="1700" b="0" cap="none" dirty="0" smtClean="0">
              <a:ln w="9525" cap="rnd" cmpd="sng">
                <a:solidFill>
                  <a:schemeClr val="tx1">
                    <a:alpha val="0"/>
                  </a:schemeClr>
                </a:solidFill>
                <a:prstDash val="solid"/>
                <a:bevel/>
              </a:ln>
              <a:solidFill>
                <a:schemeClr val="tx1">
                  <a:lumMod val="85000"/>
                  <a:lumOff val="1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 rot="10800000">
            <a:off x="404495" y="4345940"/>
            <a:ext cx="262255" cy="172085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878205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43" name="그림 42" descr="C:/Users/STU/AppData/Roaming/PolarisOffice/ETemp/3332_6840888/fImage234781341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30505" y="332740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3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C:/Users/STU/AppData/Roaming/PolarisOffice/ETemp/3332_6840888/fImage23478134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1007110" y="2381250"/>
          <a:ext cx="7220585" cy="28257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79575"/>
                <a:gridCol w="5541010"/>
              </a:tblGrid>
              <a:tr h="32194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Category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Detail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OS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Window 7 Professional K Service pack 64 bit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Program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SpringFrameWork, Android Studio, Sloeber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DB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Oracle 11g(XE)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Language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Java, JavaScript, Html, Jsp, Ajax, JQuery, Android,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Media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Iphone 6, Nox (Record)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Web Server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 Tomcat 8.5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Project Management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SVN (Subversion)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Android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Galaxy 6S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  <a:tr h="276225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Arduino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코딩" charset="0"/>
                          <a:ea typeface="나눔고딕코딩" charset="0"/>
                        </a:rPr>
                        <a:t>Arduino Uno R3, WIFI Module : ESP8266</a:t>
                      </a:r>
                      <a:endParaRPr lang="ko-KR" altLang="en-US" sz="1200" b="0" kern="12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코딩" charset="0"/>
                        <a:ea typeface="나눔고딕코딩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5" name="TextBox 54"/>
          <p:cNvSpPr txBox="1">
            <a:spLocks/>
          </p:cNvSpPr>
          <p:nvPr/>
        </p:nvSpPr>
        <p:spPr bwMode="auto">
          <a:xfrm>
            <a:off x="755650" y="404495"/>
            <a:ext cx="4105275" cy="5226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개발환경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6" name="TextBox 55"/>
          <p:cNvSpPr txBox="1">
            <a:spLocks/>
          </p:cNvSpPr>
          <p:nvPr/>
        </p:nvSpPr>
        <p:spPr bwMode="auto">
          <a:xfrm>
            <a:off x="827405" y="908685"/>
            <a:ext cx="4177030" cy="307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이용 개발환경</a:t>
            </a:r>
            <a:endParaRPr lang="ko-KR" altLang="en-US" sz="105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79705" y="366395"/>
            <a:ext cx="8714105" cy="6337935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91385" y="3807460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4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>
            <a:spLocks/>
          </p:cNvSpPr>
          <p:nvPr/>
        </p:nvSpPr>
        <p:spPr bwMode="auto">
          <a:xfrm>
            <a:off x="755650" y="404495"/>
            <a:ext cx="4105275" cy="9531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charset="0"/>
                <a:ea typeface="배달의민족 한나" charset="0"/>
              </a:rPr>
              <a:t>Site Flow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charset="0"/>
                <a:ea typeface="배달의민족 한나" charset="0"/>
              </a:rPr>
              <a:t>ER Diagram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sp>
        <p:nvSpPr>
          <p:cNvPr id="66" name="도형 65"/>
          <p:cNvSpPr>
            <a:spLocks/>
          </p:cNvSpPr>
          <p:nvPr/>
        </p:nvSpPr>
        <p:spPr>
          <a:xfrm>
            <a:off x="5080635" y="4538345"/>
            <a:ext cx="1151255" cy="519430"/>
          </a:xfrm>
          <a:prstGeom prst="rect">
            <a:avLst/>
          </a:prstGeom>
          <a:solidFill>
            <a:srgbClr val="0070C0">
              <a:alpha val="4199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레시피,후기,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맛집게시판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8" name="도형 67"/>
          <p:cNvSpPr>
            <a:spLocks/>
          </p:cNvSpPr>
          <p:nvPr/>
        </p:nvSpPr>
        <p:spPr>
          <a:xfrm>
            <a:off x="6880860" y="4529455"/>
            <a:ext cx="1136650" cy="513080"/>
          </a:xfrm>
          <a:prstGeom prst="rect">
            <a:avLst/>
          </a:prstGeom>
          <a:solidFill>
            <a:srgbClr val="7030A0">
              <a:alpha val="4592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주문완료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78" name="도형 77"/>
          <p:cNvCxnSpPr/>
          <p:nvPr/>
        </p:nvCxnSpPr>
        <p:spPr>
          <a:xfrm flipH="1" flipV="1">
            <a:off x="4279265" y="3750945"/>
            <a:ext cx="742950" cy="12700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도형 84"/>
          <p:cNvCxnSpPr/>
          <p:nvPr/>
        </p:nvCxnSpPr>
        <p:spPr>
          <a:xfrm>
            <a:off x="7448550" y="2957195"/>
            <a:ext cx="8255" cy="1558290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도형 85"/>
          <p:cNvCxnSpPr/>
          <p:nvPr/>
        </p:nvCxnSpPr>
        <p:spPr>
          <a:xfrm>
            <a:off x="7438390" y="1975485"/>
            <a:ext cx="1270" cy="34226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도형 89"/>
          <p:cNvSpPr>
            <a:spLocks/>
          </p:cNvSpPr>
          <p:nvPr/>
        </p:nvSpPr>
        <p:spPr>
          <a:xfrm>
            <a:off x="1130300" y="1644650"/>
            <a:ext cx="3441700" cy="337185"/>
          </a:xfrm>
          <a:prstGeom prst="rect">
            <a:avLst/>
          </a:prstGeom>
          <a:solidFill>
            <a:schemeClr val="tx1">
              <a:lumMod val="65000"/>
              <a:lumOff val="35000"/>
              <a:alpha val="730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메인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1" name="도형 90"/>
          <p:cNvSpPr>
            <a:spLocks/>
          </p:cNvSpPr>
          <p:nvPr/>
        </p:nvSpPr>
        <p:spPr>
          <a:xfrm>
            <a:off x="1104265" y="2384425"/>
            <a:ext cx="1192530" cy="538480"/>
          </a:xfrm>
          <a:prstGeom prst="rect">
            <a:avLst/>
          </a:prstGeom>
          <a:solidFill>
            <a:srgbClr val="008000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메뉴</a:t>
            </a:r>
            <a:endParaRPr lang="ko-KR" altLang="en-US" sz="16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2" name="도형 91"/>
          <p:cNvSpPr>
            <a:spLocks/>
          </p:cNvSpPr>
          <p:nvPr/>
        </p:nvSpPr>
        <p:spPr>
          <a:xfrm>
            <a:off x="3032760" y="2381885"/>
            <a:ext cx="1192530" cy="538480"/>
          </a:xfrm>
          <a:prstGeom prst="rect">
            <a:avLst/>
          </a:prstGeom>
          <a:solidFill>
            <a:srgbClr val="FF0000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주문페이지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3" name="도형 92"/>
          <p:cNvSpPr>
            <a:spLocks/>
          </p:cNvSpPr>
          <p:nvPr/>
        </p:nvSpPr>
        <p:spPr>
          <a:xfrm>
            <a:off x="1054735" y="3416935"/>
            <a:ext cx="1291590" cy="662305"/>
          </a:xfrm>
          <a:prstGeom prst="flowChartDecision">
            <a:avLst/>
          </a:prstGeom>
          <a:solidFill>
            <a:srgbClr val="FFFF00">
              <a:alpha val="3493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2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4" name="도형 93"/>
          <p:cNvCxnSpPr/>
          <p:nvPr/>
        </p:nvCxnSpPr>
        <p:spPr>
          <a:xfrm>
            <a:off x="1699895" y="1979295"/>
            <a:ext cx="1270" cy="405130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도형 94"/>
          <p:cNvCxnSpPr/>
          <p:nvPr/>
        </p:nvCxnSpPr>
        <p:spPr>
          <a:xfrm flipH="1">
            <a:off x="1699895" y="2921635"/>
            <a:ext cx="1270" cy="487680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도형 95"/>
          <p:cNvCxnSpPr/>
          <p:nvPr/>
        </p:nvCxnSpPr>
        <p:spPr>
          <a:xfrm>
            <a:off x="1699895" y="4068445"/>
            <a:ext cx="1270" cy="37655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도형 96"/>
          <p:cNvCxnSpPr/>
          <p:nvPr/>
        </p:nvCxnSpPr>
        <p:spPr>
          <a:xfrm>
            <a:off x="2345055" y="3738245"/>
            <a:ext cx="659765" cy="63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텍스트 상자 97"/>
          <p:cNvSpPr txBox="1">
            <a:spLocks/>
          </p:cNvSpPr>
          <p:nvPr/>
        </p:nvSpPr>
        <p:spPr>
          <a:xfrm>
            <a:off x="2240280" y="3371850"/>
            <a:ext cx="456565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No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9" name="도형 98"/>
          <p:cNvCxnSpPr/>
          <p:nvPr/>
        </p:nvCxnSpPr>
        <p:spPr>
          <a:xfrm>
            <a:off x="3628390" y="1977390"/>
            <a:ext cx="1270" cy="405130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0" name="도형 99"/>
          <p:cNvSpPr>
            <a:spLocks/>
          </p:cNvSpPr>
          <p:nvPr/>
        </p:nvSpPr>
        <p:spPr>
          <a:xfrm>
            <a:off x="3173095" y="3444240"/>
            <a:ext cx="1049020" cy="473710"/>
          </a:xfrm>
          <a:prstGeom prst="rect">
            <a:avLst/>
          </a:prstGeom>
          <a:solidFill>
            <a:srgbClr val="008000">
              <a:alpha val="4592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ID/PW 찾기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FAQ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1" name="도형 100"/>
          <p:cNvSpPr>
            <a:spLocks/>
          </p:cNvSpPr>
          <p:nvPr/>
        </p:nvSpPr>
        <p:spPr>
          <a:xfrm>
            <a:off x="1152525" y="5452110"/>
            <a:ext cx="1049020" cy="473710"/>
          </a:xfrm>
          <a:prstGeom prst="rect">
            <a:avLst/>
          </a:prstGeom>
          <a:solidFill>
            <a:srgbClr val="008000">
              <a:alpha val="4592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맛집 게시판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2" name="도형 101"/>
          <p:cNvSpPr>
            <a:spLocks/>
          </p:cNvSpPr>
          <p:nvPr/>
        </p:nvSpPr>
        <p:spPr>
          <a:xfrm>
            <a:off x="1054735" y="4413885"/>
            <a:ext cx="1291590" cy="662305"/>
          </a:xfrm>
          <a:prstGeom prst="flowChartDecision">
            <a:avLst/>
          </a:prstGeom>
          <a:solidFill>
            <a:srgbClr val="FFFF00">
              <a:alpha val="3493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Manager</a:t>
            </a:r>
            <a:endParaRPr lang="ko-KR" altLang="en-US" sz="9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3" name="도형 102"/>
          <p:cNvCxnSpPr/>
          <p:nvPr/>
        </p:nvCxnSpPr>
        <p:spPr>
          <a:xfrm>
            <a:off x="2345055" y="4735195"/>
            <a:ext cx="659765" cy="63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텍스트 상자 103"/>
          <p:cNvSpPr txBox="1">
            <a:spLocks/>
          </p:cNvSpPr>
          <p:nvPr/>
        </p:nvSpPr>
        <p:spPr>
          <a:xfrm>
            <a:off x="2240280" y="4330065"/>
            <a:ext cx="10236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No (회원)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" name="도형 104"/>
          <p:cNvSpPr>
            <a:spLocks/>
          </p:cNvSpPr>
          <p:nvPr/>
        </p:nvSpPr>
        <p:spPr>
          <a:xfrm>
            <a:off x="3173095" y="4441190"/>
            <a:ext cx="1049020" cy="473710"/>
          </a:xfrm>
          <a:prstGeom prst="rect">
            <a:avLst/>
          </a:prstGeom>
          <a:solidFill>
            <a:srgbClr val="008000">
              <a:alpha val="4592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레시피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후기 게시판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06" name="도형 105"/>
          <p:cNvCxnSpPr/>
          <p:nvPr/>
        </p:nvCxnSpPr>
        <p:spPr>
          <a:xfrm>
            <a:off x="1687195" y="5039995"/>
            <a:ext cx="1270" cy="37655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sp>
        <p:nvSpPr>
          <p:cNvPr id="108" name="도형 107"/>
          <p:cNvSpPr>
            <a:spLocks/>
          </p:cNvSpPr>
          <p:nvPr/>
        </p:nvSpPr>
        <p:spPr>
          <a:xfrm>
            <a:off x="4743450" y="1631950"/>
            <a:ext cx="1817370" cy="337185"/>
          </a:xfrm>
          <a:prstGeom prst="rect">
            <a:avLst/>
          </a:prstGeom>
          <a:solidFill>
            <a:schemeClr val="tx1">
              <a:lumMod val="65000"/>
              <a:lumOff val="35000"/>
              <a:alpha val="730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안드로이드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9" name="도형 108"/>
          <p:cNvSpPr>
            <a:spLocks/>
          </p:cNvSpPr>
          <p:nvPr/>
        </p:nvSpPr>
        <p:spPr>
          <a:xfrm>
            <a:off x="6654800" y="1635125"/>
            <a:ext cx="1693545" cy="337185"/>
          </a:xfrm>
          <a:prstGeom prst="rect">
            <a:avLst/>
          </a:prstGeom>
          <a:solidFill>
            <a:schemeClr val="tx1">
              <a:lumMod val="65000"/>
              <a:lumOff val="35000"/>
              <a:alpha val="730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아두이노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11" name="도형 110"/>
          <p:cNvCxnSpPr/>
          <p:nvPr/>
        </p:nvCxnSpPr>
        <p:spPr>
          <a:xfrm>
            <a:off x="5662930" y="1977390"/>
            <a:ext cx="11430" cy="145478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2" name="도형 111"/>
          <p:cNvSpPr>
            <a:spLocks/>
          </p:cNvSpPr>
          <p:nvPr/>
        </p:nvSpPr>
        <p:spPr>
          <a:xfrm>
            <a:off x="5022850" y="3416935"/>
            <a:ext cx="1291590" cy="662305"/>
          </a:xfrm>
          <a:prstGeom prst="flowChartDecision">
            <a:avLst/>
          </a:prstGeom>
          <a:solidFill>
            <a:srgbClr val="FFFF00">
              <a:alpha val="3493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2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3" name="도형 112"/>
          <p:cNvCxnSpPr/>
          <p:nvPr/>
        </p:nvCxnSpPr>
        <p:spPr>
          <a:xfrm>
            <a:off x="5696585" y="4097020"/>
            <a:ext cx="1270" cy="376555"/>
          </a:xfrm>
          <a:prstGeom prst="straightConnector1">
            <a:avLst/>
          </a:prstGeom>
          <a:ln w="9525" cap="flat" cmpd="sng">
            <a:solidFill>
              <a:schemeClr val="bg2">
                <a:lumMod val="50000"/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도형 113"/>
          <p:cNvSpPr>
            <a:spLocks/>
          </p:cNvSpPr>
          <p:nvPr/>
        </p:nvSpPr>
        <p:spPr>
          <a:xfrm>
            <a:off x="6803390" y="2381885"/>
            <a:ext cx="1192530" cy="538480"/>
          </a:xfrm>
          <a:prstGeom prst="rect">
            <a:avLst/>
          </a:prstGeom>
          <a:solidFill>
            <a:srgbClr val="FF0000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버튼클릭</a:t>
            </a:r>
            <a:endParaRPr lang="ko-KR" altLang="en-US" sz="16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5" name="텍스트 상자 114"/>
          <p:cNvSpPr txBox="1">
            <a:spLocks/>
          </p:cNvSpPr>
          <p:nvPr/>
        </p:nvSpPr>
        <p:spPr>
          <a:xfrm>
            <a:off x="4446270" y="3371850"/>
            <a:ext cx="45720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No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6" name="텍스트 상자 115"/>
          <p:cNvSpPr txBox="1">
            <a:spLocks/>
          </p:cNvSpPr>
          <p:nvPr/>
        </p:nvSpPr>
        <p:spPr>
          <a:xfrm>
            <a:off x="5134610" y="4078605"/>
            <a:ext cx="45720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Yes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" name="텍스트 상자 116"/>
          <p:cNvSpPr txBox="1">
            <a:spLocks/>
          </p:cNvSpPr>
          <p:nvPr/>
        </p:nvSpPr>
        <p:spPr>
          <a:xfrm>
            <a:off x="1741170" y="4078605"/>
            <a:ext cx="45720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Yes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" name="텍스트 상자 117"/>
          <p:cNvSpPr txBox="1">
            <a:spLocks/>
          </p:cNvSpPr>
          <p:nvPr/>
        </p:nvSpPr>
        <p:spPr>
          <a:xfrm>
            <a:off x="1741170" y="5039995"/>
            <a:ext cx="45720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Yes</a:t>
            </a:r>
            <a:endParaRPr lang="ko-KR" altLang="en-US" sz="14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>
            <a:off x="0" y="13970"/>
            <a:ext cx="9144635" cy="6858635"/>
          </a:xfrm>
          <a:prstGeom prst="rect">
            <a:avLst/>
          </a:prstGeom>
          <a:solidFill>
            <a:srgbClr val="FF6E5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배달의민족 한나" charset="0"/>
              <a:ea typeface="배달의민족 한나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79705" y="366395"/>
            <a:ext cx="8713470" cy="6337300"/>
          </a:xfrm>
          <a:prstGeom prst="snip2DiagRect">
            <a:avLst>
              <a:gd name="adj1" fmla="val 0"/>
              <a:gd name="adj2" fmla="val 6589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flipV="1">
            <a:off x="931545" y="2990850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1383030" y="54603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192655" y="313626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V="1">
            <a:off x="958215" y="5160645"/>
            <a:ext cx="8074660" cy="1168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178685" y="378142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>
            <a:off x="2191385" y="5249545"/>
            <a:ext cx="674751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79705" y="2362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 bwMode="auto">
          <a:xfrm>
            <a:off x="35560" y="182245"/>
            <a:ext cx="2736850" cy="1445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charset="0"/>
                <a:ea typeface="나눔고딕 ExtraBold" charset="0"/>
              </a:rPr>
              <a:t>4</a:t>
            </a:r>
            <a:endParaRPr lang="ko-KR" altLang="en-US" sz="8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79705" y="1557020"/>
            <a:ext cx="4464685" cy="635"/>
          </a:xfrm>
          <a:prstGeom prst="line">
            <a:avLst/>
          </a:prstGeom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>
            <a:spLocks/>
          </p:cNvSpPr>
          <p:nvPr/>
        </p:nvSpPr>
        <p:spPr bwMode="auto">
          <a:xfrm>
            <a:off x="755650" y="404495"/>
            <a:ext cx="4105275" cy="9531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charset="0"/>
                <a:ea typeface="배달의민족 한나" charset="0"/>
              </a:rPr>
              <a:t>Site Flow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charset="0"/>
                <a:ea typeface="배달의민족 한나" charset="0"/>
              </a:rPr>
              <a:t>ER Diagram</a:t>
            </a:r>
            <a:endParaRPr lang="ko-KR" altLang="en-US" sz="2800" b="0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charset="0"/>
              <a:ea typeface="배달의민족 한나" charset="0"/>
            </a:endParaRPr>
          </a:p>
        </p:txBody>
      </p:sp>
      <p:pic>
        <p:nvPicPr>
          <p:cNvPr id="107" name="그림 106" descr="C:/Users/STU/AppData/Roaming/PolarisOffice/ETemp/3332_6840888/fImage23478176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3520" y="1416685"/>
            <a:ext cx="1445260" cy="1440180"/>
          </a:xfrm>
          <a:prstGeom prst="rect">
            <a:avLst/>
          </a:prstGeom>
          <a:noFill/>
        </p:spPr>
      </p:pic>
      <p:pic>
        <p:nvPicPr>
          <p:cNvPr id="108" name="그림 107" descr="C:/Users/STU/AppData/Roaming/PolarisOffice/ETemp/3332_6840888/fImage663451767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3330" y="1631315"/>
            <a:ext cx="7369175" cy="411861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8217" y="3418567"/>
            <a:ext cx="1008385" cy="57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3322" y="2743105"/>
            <a:ext cx="826550" cy="66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569</ep:Words>
  <ep:PresentationFormat>화면 슬라이드 쇼(4:3)</ep:PresentationFormat>
  <ep:Paragraphs>215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ep:HeadingPairs>
  <ep:TitlesOfParts>
    <vt:vector size="26" baseType="lpstr">
      <vt:lpstr>Office 테마</vt:lpstr>
      <vt:lpstr>Office theme</vt:lpstr>
      <vt:lpstr>슬라이드 9</vt:lpstr>
      <vt:lpstr>슬라이드 10</vt:lpstr>
      <vt:lpstr>슬라이드 3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NSM</dc:creator>
  <cp:lastModifiedBy>NT500R5L-Z54L</cp:lastModifiedBy>
  <dcterms:modified xsi:type="dcterms:W3CDTF">2017-09-13T08:38:13.172</dcterms:modified>
  <cp:revision>6</cp:revision>
  <dc:title>슬라이드 1</dc:title>
  <cp:version>0906.0100.01</cp:version>
</cp:coreProperties>
</file>